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5B58C4-FC69-4716-B4E9-700E03AFFF5B}" type="datetimeFigureOut">
              <a:rPr lang="nl-NL" smtClean="0"/>
              <a:pPr/>
              <a:t>31-10-2012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98E1ED-DA63-43EF-857E-2C9E795CF8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1752600"/>
          </a:xfrm>
        </p:spPr>
        <p:txBody>
          <a:bodyPr/>
          <a:lstStyle/>
          <a:p>
            <a:r>
              <a:rPr lang="nl-NL" dirty="0" smtClean="0"/>
              <a:t>Communicatie en gastheerschap jaar 3</a:t>
            </a:r>
            <a:endParaRPr lang="nl-NL" dirty="0"/>
          </a:p>
        </p:txBody>
      </p:sp>
      <p:pic>
        <p:nvPicPr>
          <p:cNvPr id="33794" name="Picture 2" descr="http://4.bp.blogspot.com/_t5qdVLwfIfM/S_GTw91Vx4I/AAAAAAAAAf0/9CsuZQr5gI4/s1600/bitchfigh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796" y="332656"/>
            <a:ext cx="5440078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Logische niveaus in conflicten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Identiteitsniveau </a:t>
            </a:r>
          </a:p>
          <a:p>
            <a:pPr lvl="1"/>
            <a:r>
              <a:rPr lang="nl-NL" dirty="0" smtClean="0"/>
              <a:t>wie ben ik</a:t>
            </a:r>
          </a:p>
          <a:p>
            <a:r>
              <a:rPr lang="nl-NL" dirty="0" smtClean="0"/>
              <a:t>Overtuigingsniveau</a:t>
            </a:r>
          </a:p>
          <a:p>
            <a:pPr lvl="1"/>
            <a:r>
              <a:rPr lang="nl-NL" dirty="0" smtClean="0"/>
              <a:t>Wat vind ik?</a:t>
            </a:r>
          </a:p>
          <a:p>
            <a:pPr lvl="1"/>
            <a:r>
              <a:rPr lang="nl-NL" dirty="0" smtClean="0"/>
              <a:t>Waarom doe ik het?</a:t>
            </a:r>
          </a:p>
          <a:p>
            <a:r>
              <a:rPr lang="nl-NL" dirty="0" smtClean="0"/>
              <a:t>Vaardigheidsniveau</a:t>
            </a:r>
          </a:p>
          <a:p>
            <a:pPr lvl="1"/>
            <a:r>
              <a:rPr lang="nl-NL" dirty="0" smtClean="0"/>
              <a:t>Wat kan ik?</a:t>
            </a:r>
          </a:p>
          <a:p>
            <a:pPr lvl="1"/>
            <a:r>
              <a:rPr lang="nl-NL" dirty="0" smtClean="0"/>
              <a:t>Hoe doe ik het?</a:t>
            </a:r>
          </a:p>
          <a:p>
            <a:r>
              <a:rPr lang="nl-NL" dirty="0" smtClean="0"/>
              <a:t>Gedragsniveau</a:t>
            </a:r>
          </a:p>
          <a:p>
            <a:pPr lvl="1"/>
            <a:r>
              <a:rPr lang="nl-NL" dirty="0" smtClean="0"/>
              <a:t>Wat doe ik?</a:t>
            </a:r>
          </a:p>
          <a:p>
            <a:r>
              <a:rPr lang="nl-NL" dirty="0" smtClean="0"/>
              <a:t>Omgevingsniveau</a:t>
            </a:r>
          </a:p>
          <a:p>
            <a:pPr lvl="1"/>
            <a:r>
              <a:rPr lang="nl-NL" dirty="0" smtClean="0"/>
              <a:t>Wat komt er op mij af?</a:t>
            </a:r>
          </a:p>
          <a:p>
            <a:pPr lvl="1"/>
            <a:r>
              <a:rPr lang="nl-NL" dirty="0" smtClean="0"/>
              <a:t>Waar?</a:t>
            </a:r>
          </a:p>
          <a:p>
            <a:pPr lvl="1"/>
            <a:r>
              <a:rPr lang="nl-NL" dirty="0" smtClean="0"/>
              <a:t>Wanneer?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hierover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Maak onderstaande vragen op een papiertje en bewaar deze goed</a:t>
            </a:r>
          </a:p>
          <a:p>
            <a:r>
              <a:rPr lang="nl-NL" dirty="0" smtClean="0"/>
              <a:t>Omschrijf het begrip conflict</a:t>
            </a:r>
          </a:p>
          <a:p>
            <a:r>
              <a:rPr lang="nl-NL" dirty="0" smtClean="0"/>
              <a:t>Welke vier ontwikkelingsstadia onderscheiden we in een conflictproces? Geef van elk stadium een beschrijving</a:t>
            </a:r>
          </a:p>
          <a:p>
            <a:r>
              <a:rPr lang="nl-NL" dirty="0" smtClean="0"/>
              <a:t>Een conflict verloopt langs een aantal niveaus, zoals zojuist is benoemd. Noem deze niveaus en geef van elk van deze niveaus een beschrijving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Conflictstijlen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Iedereen gaat op een andere manier met conflicten om. De verschillende logische niveaus resulteren in verschillende typen conflictstijlen waarvan de uitersten zijn:</a:t>
            </a:r>
          </a:p>
          <a:p>
            <a:pPr>
              <a:buNone/>
            </a:pPr>
            <a:endParaRPr lang="nl-NL" dirty="0" smtClean="0"/>
          </a:p>
          <a:p>
            <a:pPr lvl="1"/>
            <a:r>
              <a:rPr lang="nl-NL" dirty="0" smtClean="0"/>
              <a:t>De conflictbenadering</a:t>
            </a:r>
          </a:p>
          <a:p>
            <a:pPr lvl="1"/>
            <a:r>
              <a:rPr lang="nl-NL" dirty="0" smtClean="0"/>
              <a:t>De harmoniebenadering</a:t>
            </a: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Vijf basisstijlen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Forceren</a:t>
            </a:r>
          </a:p>
          <a:p>
            <a:r>
              <a:rPr lang="nl-NL" dirty="0" smtClean="0"/>
              <a:t>Integreren</a:t>
            </a:r>
          </a:p>
          <a:p>
            <a:r>
              <a:rPr lang="nl-NL" dirty="0" smtClean="0"/>
              <a:t>Toegeven</a:t>
            </a:r>
          </a:p>
          <a:p>
            <a:r>
              <a:rPr lang="nl-NL" dirty="0" smtClean="0"/>
              <a:t>Ontlopen</a:t>
            </a:r>
          </a:p>
          <a:p>
            <a:r>
              <a:rPr lang="nl-NL" dirty="0" smtClean="0"/>
              <a:t>Compromissen sluiten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Forceren (doordrukken vechten)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Manier van optreden die zich kenmerkt door een hoge mate van gerichtheid op het binnenhalen van eigen doelen en weinig zorg voor de behoeften van anderen</a:t>
            </a: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Integreren (samenwerken, probleem oplossen)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Deze stijl bevat twee elementen: confronteren en exploreren</a:t>
            </a:r>
          </a:p>
          <a:p>
            <a:pPr lvl="1"/>
            <a:r>
              <a:rPr lang="nl-NL" dirty="0" smtClean="0"/>
              <a:t>Confronteren: directe en open communicatie. Blootleggen van onderliggende oorzaken. Ophelderen van misverstanden en uitspreken van emoties</a:t>
            </a:r>
          </a:p>
          <a:p>
            <a:pPr lvl="1"/>
            <a:r>
              <a:rPr lang="nl-NL" dirty="0" smtClean="0"/>
              <a:t>Exploreren: zoeken naar een oplossing die voor beide partijen acceptabel is</a:t>
            </a: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Toegeven (gladstrijken, toedekken)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Voornamelijk gericht op de relatie met de ander goed te houden, desnoods ten koste van de eigen belangen</a:t>
            </a:r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Ontlopen (vermijden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Houding van onverschilligheid voor de onderlinge relaties. Men trekt zich letterlijk of figuurlijk terug uit de relatie.</a:t>
            </a:r>
            <a:endParaRPr lang="nl-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Compromissen sluiten (verschil delen)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Men zoekt naar een middenoplossing waarin iedere partij iets van zijn standpunt kan terugvinden</a:t>
            </a:r>
            <a:endParaRPr lang="nl-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Omgaan met conflicten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Als je moet ingrijpen in een conflict, moet je ervoor zorgen dat je:</a:t>
            </a:r>
          </a:p>
          <a:p>
            <a:r>
              <a:rPr lang="nl-NL" dirty="0" smtClean="0"/>
              <a:t>Beide partijen aandacht geeft;</a:t>
            </a:r>
          </a:p>
          <a:p>
            <a:r>
              <a:rPr lang="nl-NL" dirty="0" smtClean="0"/>
              <a:t>Geen partij trekt voor de een of de ander;</a:t>
            </a:r>
          </a:p>
          <a:p>
            <a:r>
              <a:rPr lang="nl-NL" dirty="0" smtClean="0"/>
              <a:t>Beide partijen laat ervaren dat ze allebei belang hebben bij een goed oplossing</a:t>
            </a:r>
          </a:p>
          <a:p>
            <a:r>
              <a:rPr lang="nl-NL" dirty="0" smtClean="0"/>
              <a:t>Niet oordelend optreedt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conflict?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Een spanning, die ontstaat als </a:t>
            </a:r>
          </a:p>
          <a:p>
            <a:r>
              <a:rPr lang="nl-NL" dirty="0" smtClean="0"/>
              <a:t>de doelen waarnaar gestreefd wordt, </a:t>
            </a:r>
          </a:p>
          <a:p>
            <a:r>
              <a:rPr lang="nl-NL" dirty="0" smtClean="0"/>
              <a:t>de waarden </a:t>
            </a:r>
          </a:p>
          <a:p>
            <a:r>
              <a:rPr lang="nl-NL" dirty="0"/>
              <a:t>d</a:t>
            </a:r>
            <a:r>
              <a:rPr lang="nl-NL" dirty="0" smtClean="0"/>
              <a:t>e opvattingen</a:t>
            </a:r>
          </a:p>
          <a:p>
            <a:r>
              <a:rPr lang="nl-NL" dirty="0"/>
              <a:t>d</a:t>
            </a:r>
            <a:r>
              <a:rPr lang="nl-NL" dirty="0" smtClean="0"/>
              <a:t>e belangen</a:t>
            </a:r>
          </a:p>
          <a:p>
            <a:r>
              <a:rPr lang="nl-NL" dirty="0"/>
              <a:t>e</a:t>
            </a:r>
            <a:r>
              <a:rPr lang="nl-NL" dirty="0" smtClean="0"/>
              <a:t>tc. </a:t>
            </a:r>
          </a:p>
          <a:p>
            <a:pPr>
              <a:buNone/>
            </a:pPr>
            <a:r>
              <a:rPr lang="nl-NL" dirty="0" smtClean="0"/>
              <a:t>Van twee of meer mensen of groepen tegenstrijdig zijn of elkaar uitsluiten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bij conflicten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Stap 1: Maak de ander duidelijk wat jouw behoeften zijn. Doe dit in de ik-vorm.</a:t>
            </a:r>
          </a:p>
          <a:p>
            <a:pPr>
              <a:buNone/>
            </a:pPr>
            <a:r>
              <a:rPr lang="nl-NL" dirty="0" smtClean="0"/>
              <a:t>Stap 2: Probeer door actief te luisteren erachter te komen wat de behoeften van de ander zijn.</a:t>
            </a:r>
          </a:p>
          <a:p>
            <a:pPr>
              <a:buNone/>
            </a:pPr>
            <a:r>
              <a:rPr lang="nl-NL" dirty="0" smtClean="0"/>
              <a:t>Stap 3: Bedenk samen allerlei mogelijke oplossingen. Wijs niet meteen oplossingen af door onmiddellijk commentaar of kritiek te geven.</a:t>
            </a:r>
          </a:p>
          <a:p>
            <a:pPr>
              <a:buNone/>
            </a:pPr>
            <a:r>
              <a:rPr lang="nl-NL" dirty="0" smtClean="0"/>
              <a:t>Stap 4: Bekijk wat de voor- en nadelen zijn van de oplossingen.</a:t>
            </a:r>
          </a:p>
          <a:p>
            <a:pPr>
              <a:buNone/>
            </a:pPr>
            <a:r>
              <a:rPr lang="nl-NL" dirty="0" smtClean="0"/>
              <a:t>Stap 5: Maak een keuze uit de genoemde oplossingen</a:t>
            </a:r>
          </a:p>
          <a:p>
            <a:pPr>
              <a:buNone/>
            </a:pPr>
            <a:r>
              <a:rPr lang="nl-NL" dirty="0" smtClean="0"/>
              <a:t>Stap 6: De oplossing wordt uitgevoerd. Je kunt ook afspraken maken over hoe lang je het op de voorgestelde wijze wilt proberen.</a:t>
            </a:r>
          </a:p>
          <a:p>
            <a:pPr>
              <a:buNone/>
            </a:pPr>
            <a:r>
              <a:rPr lang="nl-NL" dirty="0" smtClean="0"/>
              <a:t>Stap 7: Beide partijen gaan samen na of het conflict nu echt is opgelost. Wanneer blijkt dat het toch nog niet lekker loopt, is het gewenst de stappen (gedeeltelijk te herhalen)</a:t>
            </a:r>
            <a:endParaRPr 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Kortom: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Probeer elkaars behoeften duidelijk te krijgen door actief te luisteren; spreek in de ik-vorm;</a:t>
            </a:r>
          </a:p>
          <a:p>
            <a:r>
              <a:rPr lang="nl-NL" dirty="0" smtClean="0"/>
              <a:t>Bedenk samen oplossingen, kies er een uit en maak hierover duidelijke afspraken;</a:t>
            </a:r>
          </a:p>
          <a:p>
            <a:r>
              <a:rPr lang="nl-NL" dirty="0" smtClean="0"/>
              <a:t>Ga na verloop van tijd na of de nieuwe oplossing werkt.</a:t>
            </a:r>
            <a:endParaRPr lang="nl-N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Noem de vijf basisstijlen van een conflictbehandeling</a:t>
            </a:r>
          </a:p>
          <a:p>
            <a:r>
              <a:rPr lang="nl-NL" dirty="0" smtClean="0"/>
              <a:t>Noem drie positieve en drie negatieve effecten van een conflict.</a:t>
            </a:r>
            <a:endParaRPr lang="nl-N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Het onderdeel klachtgesprek en </a:t>
            </a:r>
            <a:r>
              <a:rPr lang="nl-NL" dirty="0" err="1" smtClean="0"/>
              <a:t>slecht-nieuwsgesprek</a:t>
            </a:r>
            <a:r>
              <a:rPr lang="nl-NL" dirty="0" smtClean="0"/>
              <a:t> willen we ook aan jaar 2 gaan aanbieden. Voor deze lessen willen we gebruik maken van instructiefilmpjes die door jullie zijn gemaakt.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Deze groepsopdracht wordt door 3 of 4 personen gedaan</a:t>
            </a:r>
          </a:p>
          <a:p>
            <a:endParaRPr lang="nl-NL" dirty="0" smtClean="0"/>
          </a:p>
          <a:p>
            <a:r>
              <a:rPr lang="nl-NL" dirty="0" smtClean="0"/>
              <a:t>Er worden meerdere filmpjes gemaakt waarin de volgende onderdelen naar voren komen:</a:t>
            </a:r>
          </a:p>
          <a:p>
            <a:pPr lvl="1"/>
            <a:r>
              <a:rPr lang="nl-NL" dirty="0" smtClean="0"/>
              <a:t>Waarom is het belangrijk om een klachtgesprek en een </a:t>
            </a:r>
            <a:r>
              <a:rPr lang="nl-NL" dirty="0" err="1" smtClean="0"/>
              <a:t>slecht-nieuws</a:t>
            </a:r>
            <a:r>
              <a:rPr lang="nl-NL" dirty="0" smtClean="0"/>
              <a:t> gesprek te kunnen voeren?</a:t>
            </a:r>
          </a:p>
          <a:p>
            <a:pPr lvl="1"/>
            <a:r>
              <a:rPr lang="nl-NL" dirty="0" smtClean="0"/>
              <a:t> </a:t>
            </a:r>
            <a:r>
              <a:rPr lang="nl-NL" dirty="0" smtClean="0"/>
              <a:t>Hoe is de structuur van een </a:t>
            </a:r>
            <a:r>
              <a:rPr lang="nl-NL" dirty="0" err="1" smtClean="0"/>
              <a:t>slecht-nieuwsgesprek</a:t>
            </a:r>
            <a:r>
              <a:rPr lang="nl-NL" dirty="0" smtClean="0"/>
              <a:t>?</a:t>
            </a:r>
          </a:p>
          <a:p>
            <a:pPr lvl="1"/>
            <a:r>
              <a:rPr lang="nl-NL" dirty="0" smtClean="0"/>
              <a:t>Welke vaardigheden heb je nodig voor een </a:t>
            </a:r>
            <a:r>
              <a:rPr lang="nl-NL" dirty="0" err="1" smtClean="0"/>
              <a:t>slecht-nieuwsgesprek</a:t>
            </a:r>
            <a:r>
              <a:rPr lang="nl-NL" dirty="0" smtClean="0"/>
              <a:t> en een klachtgesprek?</a:t>
            </a:r>
          </a:p>
          <a:p>
            <a:pPr lvl="1"/>
            <a:r>
              <a:rPr lang="nl-NL" dirty="0" smtClean="0"/>
              <a:t>Geef informatie over objectieve klachten en subjectieve klachten</a:t>
            </a:r>
          </a:p>
          <a:p>
            <a:pPr lvl="1"/>
            <a:r>
              <a:rPr lang="nl-NL" dirty="0" smtClean="0"/>
              <a:t>Wat zijn de doelen van een klachtgesprek?</a:t>
            </a:r>
          </a:p>
          <a:p>
            <a:pPr lvl="1"/>
            <a:r>
              <a:rPr lang="nl-NL" dirty="0" smtClean="0"/>
              <a:t>Hoe is de opbouw van een klachtgesprek?</a:t>
            </a:r>
          </a:p>
          <a:p>
            <a:pPr lvl="1"/>
            <a:r>
              <a:rPr lang="nl-NL" dirty="0" smtClean="0"/>
              <a:t>Laat een voorbeeld zien van een fout </a:t>
            </a:r>
            <a:r>
              <a:rPr lang="nl-NL" dirty="0" err="1" smtClean="0"/>
              <a:t>slecht-nieuwsgesprek</a:t>
            </a:r>
            <a:r>
              <a:rPr lang="nl-NL" dirty="0" smtClean="0"/>
              <a:t> en een goed </a:t>
            </a:r>
            <a:r>
              <a:rPr lang="nl-NL" dirty="0" err="1" smtClean="0"/>
              <a:t>slecht-nieuwsgesprek</a:t>
            </a:r>
            <a:endParaRPr lang="nl-NL" dirty="0" smtClean="0"/>
          </a:p>
          <a:p>
            <a:pPr lvl="1"/>
            <a:r>
              <a:rPr lang="nl-NL" dirty="0" smtClean="0"/>
              <a:t>Laat een voorbeeld zien van een fout klachtgesprek en een goed klachtgesprek</a:t>
            </a:r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Aanpak voor de 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Voordat jullie aan de slag gaan moeten de volgende zaken op papier komen te staan:</a:t>
            </a:r>
          </a:p>
          <a:p>
            <a:pPr lvl="1"/>
            <a:r>
              <a:rPr lang="nl-NL" dirty="0" smtClean="0"/>
              <a:t>Wanneer gaan jullie de filmpjes opnemen?</a:t>
            </a:r>
          </a:p>
          <a:p>
            <a:pPr lvl="1"/>
            <a:r>
              <a:rPr lang="nl-NL" dirty="0" smtClean="0"/>
              <a:t>Hoe gaan jullie de theorie in de filmpjes behandelen? (uitleggen, </a:t>
            </a:r>
            <a:r>
              <a:rPr lang="nl-NL" dirty="0" err="1" smtClean="0"/>
              <a:t>voice-over</a:t>
            </a:r>
            <a:r>
              <a:rPr lang="nl-NL" dirty="0" smtClean="0"/>
              <a:t>, tekst in beeld?)</a:t>
            </a:r>
          </a:p>
          <a:p>
            <a:pPr lvl="1"/>
            <a:r>
              <a:rPr lang="nl-NL" dirty="0" smtClean="0"/>
              <a:t>Wat hebben jullie nodig om de filmpjes te maken? (willen jullie camera’s lenen, hoe en waar gaan jullie monteren?)</a:t>
            </a:r>
          </a:p>
          <a:p>
            <a:pPr lvl="1"/>
            <a:r>
              <a:rPr lang="nl-NL" dirty="0" smtClean="0"/>
              <a:t>Hoe gaan jullie de filmpjes presenteren? Komen ze op een </a:t>
            </a:r>
            <a:r>
              <a:rPr lang="nl-NL" dirty="0" err="1" smtClean="0"/>
              <a:t>youtube</a:t>
            </a:r>
            <a:r>
              <a:rPr lang="nl-NL" dirty="0" smtClean="0"/>
              <a:t> kanaal of zetten jullie ze op een </a:t>
            </a:r>
            <a:r>
              <a:rPr lang="nl-NL" dirty="0" err="1" smtClean="0"/>
              <a:t>usb-stick</a:t>
            </a:r>
            <a:r>
              <a:rPr lang="nl-NL" dirty="0" smtClean="0"/>
              <a:t>?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Vanaf volgende week gaan we maximaal 5 weken (vijf lessen) bezig met het maken van de filmpjes.</a:t>
            </a:r>
          </a:p>
          <a:p>
            <a:r>
              <a:rPr lang="nl-NL" dirty="0" smtClean="0"/>
              <a:t>Welk groepje gaat welk </a:t>
            </a:r>
            <a:r>
              <a:rPr lang="nl-NL" smtClean="0"/>
              <a:t>onderdeel behandelen?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Conflictniveaus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We kunnen de volgende conflictniveaus onderscheiden: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Intrapersoonlijk</a:t>
            </a:r>
            <a:r>
              <a:rPr lang="nl-NL" dirty="0" smtClean="0"/>
              <a:t> conflict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Interpersoonlijk</a:t>
            </a:r>
            <a:r>
              <a:rPr lang="nl-NL" dirty="0" smtClean="0"/>
              <a:t> conflict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Intergroeps</a:t>
            </a:r>
            <a:r>
              <a:rPr lang="nl-NL" dirty="0" smtClean="0"/>
              <a:t> conflict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Interorganisationeel</a:t>
            </a:r>
            <a:r>
              <a:rPr lang="nl-NL" dirty="0" smtClean="0"/>
              <a:t> conflict</a:t>
            </a:r>
          </a:p>
          <a:p>
            <a:pPr marL="514350" indent="-514350">
              <a:buAutoNum type="arabicPeriod"/>
            </a:pPr>
            <a:r>
              <a:rPr lang="nl-NL" dirty="0" smtClean="0"/>
              <a:t>Maatschappelijk conflict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en effecten van conflicten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Positieve functies:</a:t>
            </a:r>
          </a:p>
          <a:p>
            <a:pPr>
              <a:buFontTx/>
              <a:buChar char="-"/>
            </a:pPr>
            <a:r>
              <a:rPr lang="nl-NL" dirty="0" smtClean="0"/>
              <a:t>Bron van vernieuwing en verandering</a:t>
            </a:r>
          </a:p>
          <a:p>
            <a:pPr>
              <a:buFontTx/>
              <a:buChar char="-"/>
            </a:pPr>
            <a:r>
              <a:rPr lang="nl-NL" dirty="0" smtClean="0"/>
              <a:t>Bevestiging van de eigen identiteit</a:t>
            </a:r>
          </a:p>
          <a:p>
            <a:pPr>
              <a:buFontTx/>
              <a:buChar char="-"/>
            </a:pPr>
            <a:r>
              <a:rPr lang="nl-NL" dirty="0" smtClean="0"/>
              <a:t>Motivering</a:t>
            </a:r>
          </a:p>
          <a:p>
            <a:pPr>
              <a:buNone/>
            </a:pPr>
            <a:r>
              <a:rPr lang="nl-NL" dirty="0" smtClean="0"/>
              <a:t>Negatieve functies:</a:t>
            </a:r>
          </a:p>
          <a:p>
            <a:pPr>
              <a:buFontTx/>
              <a:buChar char="-"/>
            </a:pPr>
            <a:r>
              <a:rPr lang="nl-NL" dirty="0" smtClean="0"/>
              <a:t>Desintegratie</a:t>
            </a:r>
          </a:p>
          <a:p>
            <a:pPr>
              <a:buFontTx/>
              <a:buChar char="-"/>
            </a:pPr>
            <a:r>
              <a:rPr lang="nl-NL" dirty="0" smtClean="0"/>
              <a:t>Energieverlies</a:t>
            </a:r>
          </a:p>
          <a:p>
            <a:pPr>
              <a:buFontTx/>
              <a:buChar char="-"/>
            </a:pPr>
            <a:r>
              <a:rPr lang="nl-NL" dirty="0" smtClean="0"/>
              <a:t>Stress</a:t>
            </a:r>
          </a:p>
          <a:p>
            <a:pPr>
              <a:buFontTx/>
              <a:buChar char="-"/>
            </a:pPr>
            <a:r>
              <a:rPr lang="nl-NL" dirty="0" smtClean="0"/>
              <a:t>Vertekenen van de werkelijkheid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Conflictontwikkeling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Het conflictproces is een dynamisch proces dus voortdurend in ontwikkeling. We onderscheiden de volgende ontwikkelingsstadia:</a:t>
            </a:r>
          </a:p>
          <a:p>
            <a:pPr>
              <a:buFontTx/>
              <a:buChar char="-"/>
            </a:pPr>
            <a:r>
              <a:rPr lang="nl-NL" dirty="0" smtClean="0"/>
              <a:t>Latent conflict</a:t>
            </a:r>
          </a:p>
          <a:p>
            <a:pPr>
              <a:buFontTx/>
              <a:buChar char="-"/>
            </a:pPr>
            <a:r>
              <a:rPr lang="nl-NL" dirty="0" smtClean="0"/>
              <a:t>Onderkend conflict</a:t>
            </a:r>
          </a:p>
          <a:p>
            <a:pPr>
              <a:buFontTx/>
              <a:buChar char="-"/>
            </a:pPr>
            <a:r>
              <a:rPr lang="nl-NL" dirty="0" smtClean="0"/>
              <a:t>Emotioneel conflict</a:t>
            </a:r>
          </a:p>
          <a:p>
            <a:pPr>
              <a:buFontTx/>
              <a:buChar char="-"/>
            </a:pPr>
            <a:r>
              <a:rPr lang="nl-NL" dirty="0" smtClean="0"/>
              <a:t>Manifest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Latent conflict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Verschillende doelen tussen groepen/individuen</a:t>
            </a:r>
          </a:p>
          <a:p>
            <a:r>
              <a:rPr lang="nl-NL" dirty="0" smtClean="0"/>
              <a:t>Conflict wordt nog niet waargenomen</a:t>
            </a:r>
          </a:p>
          <a:p>
            <a:r>
              <a:rPr lang="nl-NL" dirty="0" smtClean="0"/>
              <a:t>Wordt soms vanzelf opgelost</a:t>
            </a:r>
          </a:p>
          <a:p>
            <a:r>
              <a:rPr lang="nl-NL" dirty="0" smtClean="0"/>
              <a:t>Kan ook verder worden ontwikkeld naar een verder stadium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Onderkend conflict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Partijen zijn bewust dat er niet dezelfde doelen zijn</a:t>
            </a:r>
          </a:p>
          <a:p>
            <a:r>
              <a:rPr lang="nl-NL" dirty="0" smtClean="0"/>
              <a:t>Kan zichzelf soms oplossen (wil is er)</a:t>
            </a:r>
          </a:p>
          <a:p>
            <a:r>
              <a:rPr lang="nl-NL" dirty="0" smtClean="0"/>
              <a:t>Wederzijds begrip en samenwerking niet vanzelfsprekend</a:t>
            </a:r>
          </a:p>
          <a:p>
            <a:r>
              <a:rPr lang="nl-NL" dirty="0" smtClean="0"/>
              <a:t>Verharding van standpunten in discussies</a:t>
            </a:r>
          </a:p>
          <a:p>
            <a:r>
              <a:rPr lang="nl-NL" dirty="0" smtClean="0"/>
              <a:t>Partijen gaan zich meer afschermen</a:t>
            </a:r>
          </a:p>
          <a:p>
            <a:r>
              <a:rPr lang="nl-NL" dirty="0" smtClean="0"/>
              <a:t>Meer aandacht voor verschillen dan voor overeenkomsten</a:t>
            </a:r>
          </a:p>
          <a:p>
            <a:r>
              <a:rPr lang="nl-NL" dirty="0" smtClean="0"/>
              <a:t>Opkomst van ‘leiders’ binnen de partijen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Emotioneel conflict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Ontwikkeld beeld van zichzelf ten opzichte van de anderen</a:t>
            </a:r>
          </a:p>
          <a:p>
            <a:r>
              <a:rPr lang="nl-NL" dirty="0" smtClean="0"/>
              <a:t>Groter wij-gevoel</a:t>
            </a:r>
          </a:p>
          <a:p>
            <a:r>
              <a:rPr lang="nl-NL" dirty="0" smtClean="0"/>
              <a:t>Streven naar sterk leiderschap</a:t>
            </a:r>
          </a:p>
          <a:p>
            <a:r>
              <a:rPr lang="nl-NL" dirty="0" smtClean="0"/>
              <a:t>Ontwikkelen negatieve gevoelens ten opzichte van de anderen</a:t>
            </a:r>
          </a:p>
          <a:p>
            <a:r>
              <a:rPr lang="nl-NL" dirty="0" smtClean="0"/>
              <a:t>Communicatie wordt meer non-verbaal</a:t>
            </a:r>
          </a:p>
          <a:p>
            <a:r>
              <a:rPr lang="nl-NL" dirty="0" smtClean="0"/>
              <a:t>Geen vertrouwen in een oplossing</a:t>
            </a:r>
          </a:p>
          <a:p>
            <a:r>
              <a:rPr lang="nl-NL" dirty="0" smtClean="0"/>
              <a:t>Emoties spelen hoog op</a:t>
            </a:r>
          </a:p>
          <a:p>
            <a:r>
              <a:rPr lang="nl-NL" dirty="0" smtClean="0"/>
              <a:t>Onjuiste beelden van zichzelf en de ander</a:t>
            </a:r>
          </a:p>
          <a:p>
            <a:r>
              <a:rPr lang="nl-NL" dirty="0" smtClean="0"/>
              <a:t>Persoonlijke aanvallen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Manifest conflict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Conflict komt openlijk tot uiting</a:t>
            </a:r>
          </a:p>
          <a:p>
            <a:r>
              <a:rPr lang="nl-NL" dirty="0" smtClean="0"/>
              <a:t>Passief verzet (grapjes, opmerkingen) tot openlijke agressie</a:t>
            </a:r>
          </a:p>
          <a:p>
            <a:r>
              <a:rPr lang="nl-NL" dirty="0" smtClean="0"/>
              <a:t>Gaat om winnen of verliezen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182</TotalTime>
  <Words>1056</Words>
  <Application>Microsoft Office PowerPoint</Application>
  <PresentationFormat>Diavoorstelling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Mediaan</vt:lpstr>
      <vt:lpstr>Conflicten</vt:lpstr>
      <vt:lpstr>Wat is een conflict?</vt:lpstr>
      <vt:lpstr>Conflictniveaus</vt:lpstr>
      <vt:lpstr>Functies en effecten van conflicten</vt:lpstr>
      <vt:lpstr>Conflictontwikkeling</vt:lpstr>
      <vt:lpstr>Latent conflict</vt:lpstr>
      <vt:lpstr>Onderkend conflict</vt:lpstr>
      <vt:lpstr>Emotioneel conflict</vt:lpstr>
      <vt:lpstr>Manifest conflict</vt:lpstr>
      <vt:lpstr>Logische niveaus in conflicten</vt:lpstr>
      <vt:lpstr>Vragen hierover</vt:lpstr>
      <vt:lpstr>Conflictstijlen</vt:lpstr>
      <vt:lpstr>Vijf basisstijlen</vt:lpstr>
      <vt:lpstr>Forceren (doordrukken vechten)</vt:lpstr>
      <vt:lpstr>Integreren (samenwerken, probleem oplossen)</vt:lpstr>
      <vt:lpstr>Toegeven (gladstrijken, toedekken)</vt:lpstr>
      <vt:lpstr>Ontlopen (vermijden</vt:lpstr>
      <vt:lpstr>Compromissen sluiten (verschil delen)</vt:lpstr>
      <vt:lpstr>Omgaan met conflicten</vt:lpstr>
      <vt:lpstr>Stappenplan bij conflicten</vt:lpstr>
      <vt:lpstr>Kortom:</vt:lpstr>
      <vt:lpstr>Vragen</vt:lpstr>
      <vt:lpstr>Groepsopdracht</vt:lpstr>
      <vt:lpstr>Aanpak voor de filmpjes</vt:lpstr>
      <vt:lpstr>Planning</vt:lpstr>
    </vt:vector>
  </TitlesOfParts>
  <Company>MBO Leeuwarden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Conflicten</dc:title>
  <dc:creator> </dc:creator>
  <cp:lastModifiedBy>12viwijc</cp:lastModifiedBy>
  <cp:revision>10</cp:revision>
  <dcterms:created xsi:type="dcterms:W3CDTF">2012-10-03T09:26:41Z</dcterms:created>
  <dcterms:modified xsi:type="dcterms:W3CDTF">2012-10-31T09:19:58Z</dcterms:modified>
</cp:coreProperties>
</file>